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7"/>
  </p:notesMasterIdLst>
  <p:sldIdLst>
    <p:sldId id="256" r:id="rId2"/>
    <p:sldId id="257" r:id="rId3"/>
    <p:sldId id="258" r:id="rId4"/>
    <p:sldId id="292" r:id="rId5"/>
    <p:sldId id="294" r:id="rId6"/>
    <p:sldId id="260" r:id="rId7"/>
    <p:sldId id="293" r:id="rId8"/>
    <p:sldId id="270" r:id="rId9"/>
    <p:sldId id="267" r:id="rId10"/>
    <p:sldId id="268" r:id="rId11"/>
    <p:sldId id="281" r:id="rId12"/>
    <p:sldId id="269" r:id="rId13"/>
    <p:sldId id="275" r:id="rId14"/>
    <p:sldId id="276" r:id="rId15"/>
    <p:sldId id="298" r:id="rId16"/>
    <p:sldId id="295" r:id="rId17"/>
    <p:sldId id="274" r:id="rId18"/>
    <p:sldId id="286" r:id="rId19"/>
    <p:sldId id="271" r:id="rId20"/>
    <p:sldId id="272" r:id="rId21"/>
    <p:sldId id="282" r:id="rId22"/>
    <p:sldId id="296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64" r:id="rId31"/>
    <p:sldId id="265" r:id="rId32"/>
    <p:sldId id="284" r:id="rId33"/>
    <p:sldId id="283" r:id="rId34"/>
    <p:sldId id="299" r:id="rId35"/>
    <p:sldId id="28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2FB8FC6-D0BB-4011-9933-067BE9DD2C11}">
          <p14:sldIdLst>
            <p14:sldId id="256"/>
            <p14:sldId id="257"/>
            <p14:sldId id="258"/>
            <p14:sldId id="292"/>
            <p14:sldId id="294"/>
            <p14:sldId id="260"/>
            <p14:sldId id="293"/>
            <p14:sldId id="270"/>
            <p14:sldId id="267"/>
            <p14:sldId id="268"/>
            <p14:sldId id="281"/>
            <p14:sldId id="269"/>
            <p14:sldId id="275"/>
            <p14:sldId id="276"/>
            <p14:sldId id="298"/>
            <p14:sldId id="295"/>
            <p14:sldId id="274"/>
            <p14:sldId id="286"/>
            <p14:sldId id="271"/>
            <p14:sldId id="272"/>
            <p14:sldId id="282"/>
            <p14:sldId id="296"/>
            <p14:sldId id="300"/>
            <p14:sldId id="301"/>
            <p14:sldId id="302"/>
            <p14:sldId id="303"/>
            <p14:sldId id="304"/>
            <p14:sldId id="305"/>
            <p14:sldId id="306"/>
            <p14:sldId id="264"/>
            <p14:sldId id="265"/>
            <p14:sldId id="284"/>
            <p14:sldId id="283"/>
            <p14:sldId id="29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16E6B-C7D7-445D-9F5E-0B9C0AB2E8CA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F804E-7082-4B18-8321-F4AECD619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F804E-7082-4B18-8321-F4AECD619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F804E-7082-4B18-8321-F4AECD619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1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6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0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8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54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8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W.I.L.D.</a:t>
            </a:r>
            <a:endParaRPr lang="en-US" sz="9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 Light"/>
            </a:endParaRPr>
          </a:p>
          <a:p>
            <a:r>
              <a:rPr lang="en-US" sz="4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Wilderness Information Link Device</a:t>
            </a:r>
            <a:endParaRPr lang="en-US" sz="48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4169"/>
            <a:ext cx="9144000" cy="21483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Group 10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Calibri Light"/>
            </a:endParaRP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Brandyn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Brinston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-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CpE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Caleb Phillips -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CpE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br>
              <a:rPr lang="en-US"/>
            </a:b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C395A-C27E-4021-82CA-7AF4F450612A}"/>
              </a:ext>
            </a:extLst>
          </p:cNvPr>
          <p:cNvSpPr txBox="1"/>
          <p:nvPr/>
        </p:nvSpPr>
        <p:spPr>
          <a:xfrm>
            <a:off x="5924210" y="4325112"/>
            <a:ext cx="5931567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cap="all" spc="200">
              <a:solidFill>
                <a:schemeClr val="tx2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MICHAEL SEDLACK - EE &amp; PHYSICS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JUSTIN TUGGLE - EE</a:t>
            </a:r>
          </a:p>
          <a:p>
            <a:pPr algn="l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C7A0-7D58-46C9-920B-14B14ED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Keyboard Connector (Hirose BM14B)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898A-64C7-456E-B04A-97C44EE3B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Rated for 30V, 300 mA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0.4 mm Pitch 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28 Conductors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5.842 mm x 2.794 mm x 0.8 mm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Breakout board designed for I/O prototyping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EDB32BA-AA48-4602-9A4A-68D8EEF0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52" y="4944000"/>
            <a:ext cx="523875" cy="381000"/>
          </a:xfrm>
          <a:prstGeom prst="rect">
            <a:avLst/>
          </a:prstGeom>
        </p:spPr>
      </p:pic>
      <p:pic>
        <p:nvPicPr>
          <p:cNvPr id="10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8124B786-6802-44D7-B542-8E9C7560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68" y="3968560"/>
            <a:ext cx="1664028" cy="236325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D4D31E0-D3A6-4F5D-B54F-D6655FDC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344" y="4876488"/>
            <a:ext cx="523875" cy="390525"/>
          </a:xfrm>
          <a:prstGeom prst="rect">
            <a:avLst/>
          </a:prstGeom>
        </p:spPr>
      </p:pic>
      <p:pic>
        <p:nvPicPr>
          <p:cNvPr id="22" name="Picture 22" descr="A circuit board&#10;&#10;Description generated with high confidence">
            <a:extLst>
              <a:ext uri="{FF2B5EF4-FFF2-40B4-BE49-F238E27FC236}">
                <a16:creationId xmlns:a16="http://schemas.microsoft.com/office/drawing/2014/main" id="{1C8A9955-2813-471C-8786-4C30AAD528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1" b="4815"/>
          <a:stretch/>
        </p:blipFill>
        <p:spPr>
          <a:xfrm>
            <a:off x="8209225" y="3923628"/>
            <a:ext cx="1685603" cy="2363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6E1DF-09A9-4DA1-841D-110E30A6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426" y="3867807"/>
            <a:ext cx="2949664" cy="24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D267-478E-40FA-A6AC-795087CA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Testing for Q10</a:t>
            </a:r>
          </a:p>
        </p:txBody>
      </p:sp>
      <p:pic>
        <p:nvPicPr>
          <p:cNvPr id="5" name="Content Placeholder 4" descr="A keyboard and mouse on a table&#10;&#10;Description automatically generated">
            <a:extLst>
              <a:ext uri="{FF2B5EF4-FFF2-40B4-BE49-F238E27FC236}">
                <a16:creationId xmlns:a16="http://schemas.microsoft.com/office/drawing/2014/main" id="{6A2281A3-65E1-4202-8D9C-E0951F21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0" y="3536123"/>
            <a:ext cx="4710730" cy="26544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D72CFD-B81A-457B-8638-A042FA71BC6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Flex cable properly connects to BM14B 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Calibri"/>
              </a:rPr>
              <a:t>Backlighting for keys successfully turn on once voltage is supplied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Potential displays a change in voltage when a key is pressed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43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96B1-689D-4104-9CB4-96AFDEDB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LCD Module (ERM2004-2)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C66A-F73E-49E6-BFF1-0B12F423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309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3.3V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Backlighting requires 45 mA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20 Char x 4 Line display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16 pin header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8-bit parallel data lines for interfacing, operable in 4-bit mode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Support </a:t>
            </a:r>
            <a:r>
              <a:rPr lang="en-US" sz="2000">
                <a:ea typeface="+mn-lt"/>
                <a:cs typeface="+mn-lt"/>
              </a:rPr>
              <a:t>for </a:t>
            </a:r>
            <a:r>
              <a:rPr lang="en-US">
                <a:ea typeface="+mn-lt"/>
                <a:cs typeface="+mn-lt"/>
              </a:rPr>
              <a:t>custom characters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 menu will be incorporated for the display, containing a variety of option for the user, such as power settings, message pages and device information.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1028" name="Picture 4" descr="https://cdn.discordapp.com/attachments/540330751305056260/588963450500415509/image0.jpg">
            <a:extLst>
              <a:ext uri="{FF2B5EF4-FFF2-40B4-BE49-F238E27FC236}">
                <a16:creationId xmlns:a16="http://schemas.microsoft.com/office/drawing/2014/main" id="{F76170F1-0E28-4A3E-A97A-2496A2215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r="20601" b="13783"/>
          <a:stretch/>
        </p:blipFill>
        <p:spPr bwMode="auto">
          <a:xfrm>
            <a:off x="6096000" y="1845734"/>
            <a:ext cx="5552538" cy="356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9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B7AB-233C-4EAA-9EF9-5E217EB1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Cursor Input Module (SKQUCAA010)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3E77-BF87-42AE-8BB8-8C7BF7F6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Practical solution for ease of interfacing and menu navigation 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1V-12V, 10μA – 50 mA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Five-way directional input (forward, backward, left, right, down)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20.8 mm x 10.67 mm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Another breakout board designed for prototyping purposes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3514F27-B553-44C1-9EC1-4B6BE951A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262" r="-560" b="1363"/>
          <a:stretch/>
        </p:blipFill>
        <p:spPr>
          <a:xfrm>
            <a:off x="406365" y="3998238"/>
            <a:ext cx="4442881" cy="224480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FD0CBB-EFCD-483E-86F7-27CA6972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86" y="4758404"/>
            <a:ext cx="523875" cy="381000"/>
          </a:xfrm>
          <a:prstGeom prst="rect">
            <a:avLst/>
          </a:prstGeom>
        </p:spPr>
      </p:pic>
      <p:pic>
        <p:nvPicPr>
          <p:cNvPr id="8" name="Picture 8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13B00055-92DA-4332-99B0-6B1431C4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99" y="4320539"/>
            <a:ext cx="2084962" cy="1614111"/>
          </a:xfrm>
          <a:prstGeom prst="rect">
            <a:avLst/>
          </a:prstGeom>
        </p:spPr>
      </p:pic>
      <p:pic>
        <p:nvPicPr>
          <p:cNvPr id="10" name="Picture 10" descr="A picture containing cake, sitting, small, indoor&#10;&#10;Description generated with very high confidence">
            <a:extLst>
              <a:ext uri="{FF2B5EF4-FFF2-40B4-BE49-F238E27FC236}">
                <a16:creationId xmlns:a16="http://schemas.microsoft.com/office/drawing/2014/main" id="{11B4195F-964D-4951-A1F4-321B3ACB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149" y="1891352"/>
            <a:ext cx="1530214" cy="1787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9A231-55A1-422A-909F-3676B02FE7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2" t="8518" r="14821" b="7995"/>
          <a:stretch/>
        </p:blipFill>
        <p:spPr>
          <a:xfrm>
            <a:off x="9008522" y="4200450"/>
            <a:ext cx="2327747" cy="184037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D12EB4B-E35E-4C63-ADDC-EA2ED808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40" y="4821684"/>
            <a:ext cx="523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0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57D7-012D-4118-A08B-AAD373BB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Status Indicators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9CDE-D5B8-4EFF-9F1F-7C48D9333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RGB LEDs will be used as a means of notifying users into the status of messages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Typical 3mm LEDs will be used in a biasing circuit for testing stages of design code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Color coding will be used in conjunction with the various standings/progress of the message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Implementation of MOSFET transistors along with PWM will be necessary in order to make various colors i.e orange, yellow, purple etc. 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1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C686-8F0B-4933-AC40-702F1C9C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CC798C-BB31-4992-8F8C-39AA66A3D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9590" y="1994813"/>
            <a:ext cx="3746090" cy="402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AD8363-2062-4ED9-A8F9-1F84DD44B518}"/>
              </a:ext>
            </a:extLst>
          </p:cNvPr>
          <p:cNvSpPr/>
          <p:nvPr/>
        </p:nvSpPr>
        <p:spPr>
          <a:xfrm>
            <a:off x="1097280" y="1994813"/>
            <a:ext cx="6217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 Dimensions are 5.8 in x 5.3 in x 1.635 in 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 Material is ABS plastic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 Mechanical specifications of each component used as basis for cutouts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 Designed in Autodesk Fusion 360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256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Status Indicators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Enclosure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LCD output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Power Supply and Mainboard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3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25C-1625-462D-BDF2-7CD840AA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Keyboard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DA19F-642F-4DDE-85E3-E09552CB9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6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 Each column and row corresponds to GPIO pin on MCU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Row pins set to 1, column pins set to 0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On key press, row pins read low output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•‘If statements’ used to check pin output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Once condition met, character or symbol is determined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8" descr="A picture containing photo, sign&#10;&#10;Description generated with very high confidence">
            <a:extLst>
              <a:ext uri="{FF2B5EF4-FFF2-40B4-BE49-F238E27FC236}">
                <a16:creationId xmlns:a16="http://schemas.microsoft.com/office/drawing/2014/main" id="{B37EC36B-292D-42B8-AD8E-B91354D7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56" y="2662767"/>
            <a:ext cx="4619977" cy="1151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381D9-600C-4CC8-B0EF-3E89F23E820A}"/>
              </a:ext>
            </a:extLst>
          </p:cNvPr>
          <p:cNvSpPr txBox="1"/>
          <p:nvPr/>
        </p:nvSpPr>
        <p:spPr>
          <a:xfrm>
            <a:off x="8097188" y="3868711"/>
            <a:ext cx="27619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/>
              <a:t>Keyboard Characters, Symbols, and Numbers</a:t>
            </a:r>
            <a:endParaRPr lang="en-US" sz="11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9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829-ED99-48C8-BFA4-61376E45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Keyboard Software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D59016-CA79-4468-A3EA-54C1205A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742" y="1845734"/>
            <a:ext cx="3985475" cy="402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86440-2904-4E5B-AE44-3080485863AE}"/>
              </a:ext>
            </a:extLst>
          </p:cNvPr>
          <p:cNvSpPr txBox="1"/>
          <p:nvPr/>
        </p:nvSpPr>
        <p:spPr>
          <a:xfrm>
            <a:off x="4749384" y="596733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/>
              <a:t>Keyboard and Display Software Diagram</a:t>
            </a:r>
          </a:p>
        </p:txBody>
      </p:sp>
    </p:spTree>
    <p:extLst>
      <p:ext uri="{BB962C8B-B14F-4D97-AF65-F5344CB8AC3E}">
        <p14:creationId xmlns:p14="http://schemas.microsoft.com/office/powerpoint/2010/main" val="3524200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75D6-71A6-4F8A-8D54-90BEC05C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 Selection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4E5A6-5C05-4556-8E81-C2387D6D7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94660"/>
              </p:ext>
            </p:extLst>
          </p:nvPr>
        </p:nvGraphicFramePr>
        <p:xfrm>
          <a:off x="641976" y="2183462"/>
          <a:ext cx="10941898" cy="23888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50079">
                  <a:extLst>
                    <a:ext uri="{9D8B030D-6E8A-4147-A177-3AD203B41FA5}">
                      <a16:colId xmlns:a16="http://schemas.microsoft.com/office/drawing/2014/main" val="3725318387"/>
                    </a:ext>
                  </a:extLst>
                </a:gridCol>
                <a:gridCol w="1585783">
                  <a:extLst>
                    <a:ext uri="{9D8B030D-6E8A-4147-A177-3AD203B41FA5}">
                      <a16:colId xmlns:a16="http://schemas.microsoft.com/office/drawing/2014/main" val="3318520604"/>
                    </a:ext>
                  </a:extLst>
                </a:gridCol>
                <a:gridCol w="977899">
                  <a:extLst>
                    <a:ext uri="{9D8B030D-6E8A-4147-A177-3AD203B41FA5}">
                      <a16:colId xmlns:a16="http://schemas.microsoft.com/office/drawing/2014/main" val="1064846495"/>
                    </a:ext>
                  </a:extLst>
                </a:gridCol>
                <a:gridCol w="1598998">
                  <a:extLst>
                    <a:ext uri="{9D8B030D-6E8A-4147-A177-3AD203B41FA5}">
                      <a16:colId xmlns:a16="http://schemas.microsoft.com/office/drawing/2014/main" val="3864807319"/>
                    </a:ext>
                  </a:extLst>
                </a:gridCol>
                <a:gridCol w="1030758">
                  <a:extLst>
                    <a:ext uri="{9D8B030D-6E8A-4147-A177-3AD203B41FA5}">
                      <a16:colId xmlns:a16="http://schemas.microsoft.com/office/drawing/2014/main" val="2815684325"/>
                    </a:ext>
                  </a:extLst>
                </a:gridCol>
                <a:gridCol w="792890">
                  <a:extLst>
                    <a:ext uri="{9D8B030D-6E8A-4147-A177-3AD203B41FA5}">
                      <a16:colId xmlns:a16="http://schemas.microsoft.com/office/drawing/2014/main" val="1879625081"/>
                    </a:ext>
                  </a:extLst>
                </a:gridCol>
                <a:gridCol w="779677">
                  <a:extLst>
                    <a:ext uri="{9D8B030D-6E8A-4147-A177-3AD203B41FA5}">
                      <a16:colId xmlns:a16="http://schemas.microsoft.com/office/drawing/2014/main" val="3515601069"/>
                    </a:ext>
                  </a:extLst>
                </a:gridCol>
                <a:gridCol w="1347915">
                  <a:extLst>
                    <a:ext uri="{9D8B030D-6E8A-4147-A177-3AD203B41FA5}">
                      <a16:colId xmlns:a16="http://schemas.microsoft.com/office/drawing/2014/main" val="451217414"/>
                    </a:ext>
                  </a:extLst>
                </a:gridCol>
                <a:gridCol w="977899">
                  <a:extLst>
                    <a:ext uri="{9D8B030D-6E8A-4147-A177-3AD203B41FA5}">
                      <a16:colId xmlns:a16="http://schemas.microsoft.com/office/drawing/2014/main" val="2554500200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Microcontroller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Architecture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Clock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Storage/RAM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UART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SPI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I2C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ADC Channels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GPIO Pins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0458522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ATmega1284P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128KB / 16KB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701213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MSP430FR5964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256KB / 8KB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803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MSP432P401R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256KB / 64KB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7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6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04E6-7F2D-491F-82F4-440DC215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Goal Statement and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A06E-73CC-416B-AFC1-315507D1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goal was to make a small, portable communication device that does not rely on any external network. The goals of this device were to be suitable for use in adverse conditions with a high level of reliability.</a:t>
            </a:r>
          </a:p>
          <a:p>
            <a:pPr lvl="1"/>
            <a:endParaRPr lang="en-US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Text-based communication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Battery-powered with solar charging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Long range (&gt;1 mile)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84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C710-D72F-4610-A9D5-A9003D97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MCU: MSP432P401R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B5723-43A6-4ED8-8683-2DEC0548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ARM Architecture</a:t>
            </a:r>
            <a:endParaRPr lang="en-US">
              <a:cs typeface="Calibri" panose="020F0502020204030204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Energy Efficient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Low Power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Low Cost</a:t>
            </a: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7A08D1-FA97-4F35-90C7-085506901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9113"/>
              </p:ext>
            </p:extLst>
          </p:nvPr>
        </p:nvGraphicFramePr>
        <p:xfrm>
          <a:off x="7090304" y="2577033"/>
          <a:ext cx="4254500" cy="27480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126240625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22968552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40437013"/>
                    </a:ext>
                  </a:extLst>
                </a:gridCol>
              </a:tblGrid>
              <a:tr h="10506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MCU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Total Power Saving Modes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Active Mode Current Consumption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0421164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ATmega1284P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320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42867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MSP430FR5964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118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05435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MSP432P401R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80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4957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618D1E-FEF7-4D63-9686-A1161F09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80391"/>
              </p:ext>
            </p:extLst>
          </p:nvPr>
        </p:nvGraphicFramePr>
        <p:xfrm>
          <a:off x="3602687" y="2845607"/>
          <a:ext cx="2819400" cy="22419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322277553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268652092"/>
                    </a:ext>
                  </a:extLst>
                </a:gridCol>
              </a:tblGrid>
              <a:tr h="54457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MCU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Cost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2776939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ATmega1284P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$ 5.29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199788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MSP430FR5964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$ 6.45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1336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MSP432P401R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$ 7.46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864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C710-D72F-4610-A9D5-A9003D97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MCU: MSP432P401R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D2501-07E1-4243-97D1-A219CB14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 TI Familiarity</a:t>
            </a:r>
            <a:endParaRPr lang="en-US" sz="2400">
              <a:cs typeface="Calibri" panose="020F0502020204030204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Well Documented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Comprehensive Support and Training</a:t>
            </a:r>
            <a:endParaRPr lang="en-US" sz="2000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7" descr="A circuit board&#10;&#10;Description generated with high confidence">
            <a:extLst>
              <a:ext uri="{FF2B5EF4-FFF2-40B4-BE49-F238E27FC236}">
                <a16:creationId xmlns:a16="http://schemas.microsoft.com/office/drawing/2014/main" id="{84D6A816-52E2-4D8E-8272-FB61FCA9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2" y="4154364"/>
            <a:ext cx="2009775" cy="1276350"/>
          </a:xfrm>
          <a:prstGeom prst="rect">
            <a:avLst/>
          </a:prstGeom>
        </p:spPr>
      </p:pic>
      <p:pic>
        <p:nvPicPr>
          <p:cNvPr id="12" name="Picture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383DF63B-48F4-4A34-92F0-304E8C02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02" y="2077387"/>
            <a:ext cx="2224893" cy="3565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0F14C-87F6-41E1-BA51-E6FDBAC84973}"/>
              </a:ext>
            </a:extLst>
          </p:cNvPr>
          <p:cNvSpPr txBox="1"/>
          <p:nvPr/>
        </p:nvSpPr>
        <p:spPr>
          <a:xfrm>
            <a:off x="4349645" y="5761219"/>
            <a:ext cx="105680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>
                <a:cs typeface="Calibri"/>
              </a:rPr>
              <a:t>MSP432P401R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C1544-BA9A-48FE-933B-DBB49CD9EA82}"/>
              </a:ext>
            </a:extLst>
          </p:cNvPr>
          <p:cNvSpPr txBox="1"/>
          <p:nvPr/>
        </p:nvSpPr>
        <p:spPr>
          <a:xfrm>
            <a:off x="8396989" y="5761219"/>
            <a:ext cx="220605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>
                <a:cs typeface="Calibri"/>
              </a:rPr>
              <a:t>MSP432P401R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00193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Status Indicators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Enclosure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 output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/>
              <a:t>Power Supply and Mainboard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911F-D797-45D4-894C-90C8B5B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Mainboard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2A5C-7E73-45BA-8BA4-A1134EF01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3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Provide all necessary support hardware for selected MCU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Provide connections for all device I/O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Compact enough to fit inside reasonably-sized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Modular as possible to ease in prototyping and assembly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547" y="1825625"/>
            <a:ext cx="4312133" cy="2959688"/>
          </a:xfrm>
        </p:spPr>
      </p:pic>
      <p:sp>
        <p:nvSpPr>
          <p:cNvPr id="6" name="TextBox 5"/>
          <p:cNvSpPr txBox="1"/>
          <p:nvPr/>
        </p:nvSpPr>
        <p:spPr>
          <a:xfrm>
            <a:off x="8060761" y="4785313"/>
            <a:ext cx="18777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Top of Mainboard</a:t>
            </a:r>
          </a:p>
        </p:txBody>
      </p:sp>
    </p:spTree>
    <p:extLst>
      <p:ext uri="{BB962C8B-B14F-4D97-AF65-F5344CB8AC3E}">
        <p14:creationId xmlns:p14="http://schemas.microsoft.com/office/powerpoint/2010/main" val="110462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911F-D797-45D4-894C-90C8B5B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Mainboard Schematic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949" y="1846263"/>
            <a:ext cx="628042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911F-D797-45D4-894C-90C8B5B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Mainboard PCB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0662" y="1846263"/>
            <a:ext cx="4011313" cy="40227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5367" y="1846263"/>
            <a:ext cx="4002866" cy="402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9089" y="5966365"/>
            <a:ext cx="2174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Mainboard PCB - Top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4249" y="5915320"/>
            <a:ext cx="2605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Mainboard PCB - Bottom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8090" y="1737360"/>
            <a:ext cx="8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2.04”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8090" y="1890075"/>
            <a:ext cx="0" cy="39262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02557" y="5915320"/>
            <a:ext cx="390741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6559" y="5915320"/>
            <a:ext cx="95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2.04”</a:t>
            </a:r>
          </a:p>
        </p:txBody>
      </p:sp>
    </p:spTree>
    <p:extLst>
      <p:ext uri="{BB962C8B-B14F-4D97-AF65-F5344CB8AC3E}">
        <p14:creationId xmlns:p14="http://schemas.microsoft.com/office/powerpoint/2010/main" val="257874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4F58-E3AC-42F1-B886-0A49B118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Specifications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66FB-EE80-40E0-9159-7853B6FC7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6109355" cy="3010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 High efficiency (preferably &gt; 75% from battery to voltage rails)</a:t>
            </a:r>
            <a:endParaRPr lang="en-US" sz="2400" dirty="0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 Single 3.3-volt rail, capable of 1.5A current capacity</a:t>
            </a:r>
            <a:endParaRPr lang="en-US" sz="2400" dirty="0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 Sufficient decoupling to avoid supply sag</a:t>
            </a:r>
            <a:endParaRPr lang="en-US" sz="2400" dirty="0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 Ability to charge 4.2-volt Li-Ion battery from USB and solar</a:t>
            </a:r>
            <a:endParaRPr lang="en-US" sz="2400" dirty="0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9658" y="1965488"/>
            <a:ext cx="3996022" cy="2912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7382" y="4921305"/>
            <a:ext cx="2520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Power Supply Revision 2</a:t>
            </a:r>
          </a:p>
        </p:txBody>
      </p:sp>
    </p:spTree>
    <p:extLst>
      <p:ext uri="{BB962C8B-B14F-4D97-AF65-F5344CB8AC3E}">
        <p14:creationId xmlns:p14="http://schemas.microsoft.com/office/powerpoint/2010/main" val="128478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Schematic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915" y="1794415"/>
            <a:ext cx="9529130" cy="45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4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C5D-DADA-4694-81EB-AE4F2325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PCB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8C2B47B-9831-4254-ACDF-BA5CF10B6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4926" y="1846263"/>
            <a:ext cx="4242786" cy="4022725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31C36E-C7F4-463A-B4C6-E2AE61C568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4210" y="1846263"/>
            <a:ext cx="4225181" cy="402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27D445-48DF-4C16-9585-2F7230384674}"/>
              </a:ext>
            </a:extLst>
          </p:cNvPr>
          <p:cNvSpPr txBox="1"/>
          <p:nvPr/>
        </p:nvSpPr>
        <p:spPr>
          <a:xfrm>
            <a:off x="1893208" y="5977891"/>
            <a:ext cx="3346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Power Supply Revision 2 PCB - 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A92E6-1491-4998-94EF-595DB4E4FD44}"/>
              </a:ext>
            </a:extLst>
          </p:cNvPr>
          <p:cNvSpPr txBox="1"/>
          <p:nvPr/>
        </p:nvSpPr>
        <p:spPr>
          <a:xfrm>
            <a:off x="6821819" y="5977891"/>
            <a:ext cx="3729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Power Supply Revision 2 PCB - Bottom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89435" y="5915320"/>
            <a:ext cx="4161934" cy="471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68090" y="1890075"/>
            <a:ext cx="0" cy="39262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76559" y="5915320"/>
            <a:ext cx="95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1.225”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68090" y="1737360"/>
            <a:ext cx="8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1.160”</a:t>
            </a:r>
          </a:p>
        </p:txBody>
      </p:sp>
    </p:spTree>
    <p:extLst>
      <p:ext uri="{BB962C8B-B14F-4D97-AF65-F5344CB8AC3E}">
        <p14:creationId xmlns:p14="http://schemas.microsoft.com/office/powerpoint/2010/main" val="186810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911F-D797-45D4-894C-90C8B5B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2A5C-7E73-45BA-8BA4-A1134EF01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3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Confirmed that both USB and solar inputs accept power and attempt to charge the battery</a:t>
            </a:r>
            <a:endParaRPr lang="en-US" dirty="0"/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Confirmed that 3.3-volt rail provides a very steady voltage without load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cs typeface="Calibri"/>
              </a:rPr>
              <a:t>Confirmed that voltage rail remains steady with changing load</a:t>
            </a:r>
          </a:p>
        </p:txBody>
      </p:sp>
      <p:pic>
        <p:nvPicPr>
          <p:cNvPr id="7" name="Picture 7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93ABE5E6-263B-4409-B72B-3A38B933D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273855"/>
            <a:ext cx="5181600" cy="2468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414BD-6EFB-4C5D-B05B-DAD0C66682E6}"/>
              </a:ext>
            </a:extLst>
          </p:cNvPr>
          <p:cNvSpPr txBox="1"/>
          <p:nvPr/>
        </p:nvSpPr>
        <p:spPr>
          <a:xfrm>
            <a:off x="7131004" y="4740846"/>
            <a:ext cx="3269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3.3-volt rail tested with a battery</a:t>
            </a:r>
          </a:p>
        </p:txBody>
      </p:sp>
    </p:spTree>
    <p:extLst>
      <p:ext uri="{BB962C8B-B14F-4D97-AF65-F5344CB8AC3E}">
        <p14:creationId xmlns:p14="http://schemas.microsoft.com/office/powerpoint/2010/main" val="415834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Status Indicators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Enclosure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 output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Power Supply and Mainboard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40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EE29-1E5B-4A12-9677-D8EBEE62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Progress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451" y="1846591"/>
            <a:ext cx="7178057" cy="42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8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4502-D73B-4F14-83F5-E0589394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85"/>
            <a:ext cx="10515600" cy="1325563"/>
          </a:xfrm>
        </p:spPr>
        <p:txBody>
          <a:bodyPr/>
          <a:lstStyle/>
          <a:p>
            <a:r>
              <a:rPr lang="en-US"/>
              <a:t>Financing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FCCBA5E-CB95-44EE-BB8B-DCD9A4A3C3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3931306"/>
              </p:ext>
            </p:extLst>
          </p:nvPr>
        </p:nvGraphicFramePr>
        <p:xfrm>
          <a:off x="4106174" y="1845735"/>
          <a:ext cx="3847381" cy="4254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378">
                  <a:extLst>
                    <a:ext uri="{9D8B030D-6E8A-4147-A177-3AD203B41FA5}">
                      <a16:colId xmlns:a16="http://schemas.microsoft.com/office/drawing/2014/main" val="2845581718"/>
                    </a:ext>
                  </a:extLst>
                </a:gridCol>
                <a:gridCol w="912256">
                  <a:extLst>
                    <a:ext uri="{9D8B030D-6E8A-4147-A177-3AD203B41FA5}">
                      <a16:colId xmlns:a16="http://schemas.microsoft.com/office/drawing/2014/main" val="43117499"/>
                    </a:ext>
                  </a:extLst>
                </a:gridCol>
                <a:gridCol w="1248747">
                  <a:extLst>
                    <a:ext uri="{9D8B030D-6E8A-4147-A177-3AD203B41FA5}">
                      <a16:colId xmlns:a16="http://schemas.microsoft.com/office/drawing/2014/main" val="647085476"/>
                    </a:ext>
                  </a:extLst>
                </a:gridCol>
              </a:tblGrid>
              <a:tr h="4120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Money Spent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78491"/>
                  </a:ext>
                </a:extLst>
              </a:tr>
              <a:tr h="318124">
                <a:tc>
                  <a:txBody>
                    <a:bodyPr/>
                    <a:lstStyle/>
                    <a:p>
                      <a:r>
                        <a:rPr lang="en-US" sz="1000"/>
                        <a:t>XBee Developer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25575"/>
                  </a:ext>
                </a:extLst>
              </a:tr>
              <a:tr h="254499">
                <a:tc>
                  <a:txBody>
                    <a:bodyPr/>
                    <a:lstStyle/>
                    <a:p>
                      <a:r>
                        <a:rPr lang="en-US" sz="1000"/>
                        <a:t>XBee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0163"/>
                  </a:ext>
                </a:extLst>
              </a:tr>
              <a:tr h="254499">
                <a:tc>
                  <a:txBody>
                    <a:bodyPr/>
                    <a:lstStyle/>
                    <a:p>
                      <a:r>
                        <a:rPr lang="en-US" sz="1000"/>
                        <a:t>Displays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88218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Keyboards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49720"/>
                  </a:ext>
                </a:extLst>
              </a:tr>
              <a:tr h="357102">
                <a:tc>
                  <a:txBody>
                    <a:bodyPr/>
                    <a:lstStyle/>
                    <a:p>
                      <a:r>
                        <a:rPr lang="en-US" sz="1000"/>
                        <a:t>MSP432 Debugging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35993"/>
                  </a:ext>
                </a:extLst>
              </a:tr>
              <a:tr h="318124">
                <a:tc>
                  <a:txBody>
                    <a:bodyPr/>
                    <a:lstStyle/>
                    <a:p>
                      <a:r>
                        <a:rPr lang="en-US" sz="1000" dirty="0"/>
                        <a:t>Microcontrollers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2416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PCBs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63817"/>
                  </a:ext>
                </a:extLst>
              </a:tr>
              <a:tr h="445374">
                <a:tc>
                  <a:txBody>
                    <a:bodyPr/>
                    <a:lstStyle/>
                    <a:p>
                      <a:r>
                        <a:rPr lang="en-US" sz="1000"/>
                        <a:t>Board Components &amp; Misc.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81010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15710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Case 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46889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Solar Panels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35370"/>
                  </a:ext>
                </a:extLst>
              </a:tr>
              <a:tr h="357102">
                <a:tc>
                  <a:txBody>
                    <a:bodyPr/>
                    <a:lstStyle/>
                    <a:p>
                      <a:r>
                        <a:rPr lang="en-US" sz="1000"/>
                        <a:t>Administrative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01285"/>
                  </a:ext>
                </a:extLst>
              </a:tr>
              <a:tr h="31865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Total: $1070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63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59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D94-26DF-4B1E-A96F-F0C6BB1E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Contributions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C2E382-6957-4EFD-83DF-1DC1622EA1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66792434"/>
              </p:ext>
            </p:extLst>
          </p:nvPr>
        </p:nvGraphicFramePr>
        <p:xfrm>
          <a:off x="1096963" y="1846263"/>
          <a:ext cx="1005839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299">
                  <a:extLst>
                    <a:ext uri="{9D8B030D-6E8A-4147-A177-3AD203B41FA5}">
                      <a16:colId xmlns:a16="http://schemas.microsoft.com/office/drawing/2014/main" val="3717462984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851029689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762911656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455653893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404834917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541008368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3583440889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412322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PCB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Keyboard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LCD </a:t>
                      </a:r>
                    </a:p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XBee 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UI</a:t>
                      </a:r>
                    </a:p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43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Brandyn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6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Caleb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Tertiary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Tertiary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89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1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650-06B0-4891-842C-F8EEB565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27F2D7-2DE0-413E-A3A5-D1290ECA4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 Soldering small components on crowded boards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 Difficulty working with keyboard connector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 Layout of antenna connection on PCB board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 Design and fitting of device case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 Finding libraries to restrict amount of code stored in MCU—specifically with UI</a:t>
            </a:r>
            <a:endParaRPr lang="en-US" dirty="0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21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more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Fully functional secondary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Alternative keyboard 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Direct addressing when sending message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More options to device/more robust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More onscreen information; such as displaying current charge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4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96C3-B502-46C6-9447-E8C7B358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68" y="2043966"/>
            <a:ext cx="10223182" cy="1527909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cs typeface="Calibri Light"/>
              </a:rPr>
              <a:t>Demonstration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07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Hardware Block Diagram</a:t>
            </a:r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3366607" y="4251490"/>
            <a:ext cx="1753385" cy="961534"/>
          </a:xfrm>
          <a:prstGeom prst="flowChartProcess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Power Supply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185543" y="2547291"/>
            <a:ext cx="1753385" cy="961534"/>
          </a:xfrm>
          <a:prstGeom prst="flowChartProcess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Transceiver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366608" y="2547291"/>
            <a:ext cx="1753385" cy="961534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MCU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655766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Display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7528795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Keyboard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9401825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Indicators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674" y="2280682"/>
            <a:ext cx="5726784" cy="14947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6422" y="2280683"/>
            <a:ext cx="4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I/O</a:t>
            </a:r>
          </a:p>
        </p:txBody>
      </p:sp>
      <p:cxnSp>
        <p:nvCxnSpPr>
          <p:cNvPr id="17" name="Elbow Connector 16"/>
          <p:cNvCxnSpPr>
            <a:stCxn id="6" idx="0"/>
            <a:endCxn id="10" idx="2"/>
          </p:cNvCxnSpPr>
          <p:nvPr/>
        </p:nvCxnSpPr>
        <p:spPr>
          <a:xfrm rot="5400000" flipH="1" flipV="1">
            <a:off x="3871968" y="3880158"/>
            <a:ext cx="7426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1"/>
            <a:endCxn id="9" idx="2"/>
          </p:cNvCxnSpPr>
          <p:nvPr/>
        </p:nvCxnSpPr>
        <p:spPr>
          <a:xfrm rot="10800000">
            <a:off x="2062237" y="3508825"/>
            <a:ext cx="1304371" cy="12234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2"/>
          </p:cNvCxnSpPr>
          <p:nvPr/>
        </p:nvCxnSpPr>
        <p:spPr>
          <a:xfrm flipV="1">
            <a:off x="5119992" y="3775435"/>
            <a:ext cx="3291074" cy="9568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1"/>
          </p:cNvCxnSpPr>
          <p:nvPr/>
        </p:nvCxnSpPr>
        <p:spPr>
          <a:xfrm>
            <a:off x="2938928" y="3028058"/>
            <a:ext cx="427680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1"/>
          </p:cNvCxnSpPr>
          <p:nvPr/>
        </p:nvCxnSpPr>
        <p:spPr>
          <a:xfrm>
            <a:off x="5119993" y="3028058"/>
            <a:ext cx="427681" cy="1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32755" y="5575955"/>
            <a:ext cx="114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Legends</a:t>
            </a:r>
            <a:r>
              <a:rPr lang="en-US"/>
              <a:t>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73399" y="5575955"/>
            <a:ext cx="999240" cy="4147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Brandyn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27240" y="5575954"/>
            <a:ext cx="999240" cy="41477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Caleb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81081" y="5580666"/>
            <a:ext cx="999240" cy="414779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Michael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434922" y="5580666"/>
            <a:ext cx="999240" cy="414779"/>
          </a:xfrm>
          <a:prstGeom prst="rect">
            <a:avLst/>
          </a:prstGeom>
          <a:solidFill>
            <a:srgbClr val="E483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Justin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729221" y="5632515"/>
            <a:ext cx="55295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729221" y="5948313"/>
            <a:ext cx="552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47853" y="5175844"/>
            <a:ext cx="71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88763" y="5948313"/>
            <a:ext cx="91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26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Status Indicators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Enclosure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 output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Power Supply and Mainboard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2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81E1-8F2E-48EF-95BB-C6A202A8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Wireless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D2C46-29BC-4319-BA90-755AFCB26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2157"/>
            <a:ext cx="10740189" cy="4351338"/>
          </a:xfrm>
        </p:spPr>
        <p:txBody>
          <a:bodyPr/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XBee</a:t>
            </a:r>
            <a:r>
              <a:rPr lang="en-US"/>
              <a:t> (Pro) SX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Maximum range of up to 50 miles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Power usage of 1 watt or less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Cost within project constraints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Capable of peer-to-peer and mesh networks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Built-in data encryption and packet acknowledgment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Conforms to federal power and bandwidth regulations (902-928Mhz, FCC §15.247)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Support for multiple antenna formats (</a:t>
            </a:r>
            <a:r>
              <a:rPr lang="en-US" err="1"/>
              <a:t>u.fl</a:t>
            </a:r>
            <a:r>
              <a:rPr lang="en-US"/>
              <a:t> and RF pad)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0" y="1860130"/>
            <a:ext cx="3245994" cy="198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Input/Output</a:t>
            </a:r>
            <a:endParaRPr lang="en-US" b="1" dirty="0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Status Indicators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Enclosure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LCD output</a:t>
            </a:r>
          </a:p>
          <a:p>
            <a:pPr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Power Supply and Mainboard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96B1-689D-4104-9CB4-96AFDEDB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Main Input Device Considerations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C66A-F73E-49E6-BFF1-0B12F423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2267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T9-configuration (predictive text, 9 keys, </a:t>
            </a:r>
            <a:r>
              <a:rPr lang="en-US" err="1">
                <a:ea typeface="+mn-lt"/>
                <a:cs typeface="+mn-lt"/>
              </a:rPr>
              <a:t>i.e</a:t>
            </a:r>
            <a:r>
              <a:rPr lang="en-US">
                <a:ea typeface="+mn-lt"/>
                <a:cs typeface="+mn-lt"/>
              </a:rPr>
              <a:t> telephone keypad)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Cursor 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QWERTY 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This type of configuration seemed ideal, as it would give users the easiest means of inputting characters whilst saving time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Considered PCB design or using a pre-made device 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Complications for design based off mechanical specs i.e. the dimensions set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89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1B1D-1079-4FA1-8484-BAB5E44D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BlackBerry Q10 Module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167D5-5652-4A40-AE21-40E89507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05" y="1769380"/>
            <a:ext cx="10191475" cy="3850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3.3V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Contains backlighting for keys, with a driving current of 40 mA for max brightness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Ergonomically designed for ease and comfort for users when typing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35 regular character inputs, 28 specials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7 Rows x 5 Columns matrix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I2C interfacing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7662AB8-F885-42BD-B502-4C127394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05" y="4451956"/>
            <a:ext cx="2790904" cy="174912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591024-C57B-4058-B6A0-FCF1F66E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84" y="4451956"/>
            <a:ext cx="2797493" cy="1749128"/>
          </a:xfrm>
          <a:prstGeom prst="rect">
            <a:avLst/>
          </a:prstGeom>
        </p:spPr>
      </p:pic>
      <p:pic>
        <p:nvPicPr>
          <p:cNvPr id="14" name="Picture 14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FDF839CF-68BA-4C41-A8C1-05DED5028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3" r="-217" b="3077"/>
          <a:stretch/>
        </p:blipFill>
        <p:spPr>
          <a:xfrm>
            <a:off x="7009848" y="2993413"/>
            <a:ext cx="4078362" cy="33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429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</TotalTime>
  <Words>1142</Words>
  <Application>Microsoft Office PowerPoint</Application>
  <PresentationFormat>Widescreen</PresentationFormat>
  <Paragraphs>347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Retrospect</vt:lpstr>
      <vt:lpstr>W.I.L.D. Wilderness Information Link Device</vt:lpstr>
      <vt:lpstr>Project Goal Statement and Description</vt:lpstr>
      <vt:lpstr>Project Components</vt:lpstr>
      <vt:lpstr>Hardware Block Diagram</vt:lpstr>
      <vt:lpstr>Project Components</vt:lpstr>
      <vt:lpstr>Wireless Communications</vt:lpstr>
      <vt:lpstr>Project Components</vt:lpstr>
      <vt:lpstr>Main Input Device Considerations</vt:lpstr>
      <vt:lpstr>BlackBerry Q10 Module</vt:lpstr>
      <vt:lpstr>Keyboard Connector (Hirose BM14B)</vt:lpstr>
      <vt:lpstr>Hardware Testing for Q10</vt:lpstr>
      <vt:lpstr>LCD Module (ERM2004-2)</vt:lpstr>
      <vt:lpstr>Cursor Input Module (SKQUCAA010)</vt:lpstr>
      <vt:lpstr>Status Indicators</vt:lpstr>
      <vt:lpstr>Enclosure</vt:lpstr>
      <vt:lpstr>Project Components</vt:lpstr>
      <vt:lpstr>Keyboard Software</vt:lpstr>
      <vt:lpstr>Keyboard Software</vt:lpstr>
      <vt:lpstr>MCU Selection</vt:lpstr>
      <vt:lpstr>MCU: MSP432P401R</vt:lpstr>
      <vt:lpstr>MCU: MSP432P401R</vt:lpstr>
      <vt:lpstr>Project Components</vt:lpstr>
      <vt:lpstr>Mainboard Specifications</vt:lpstr>
      <vt:lpstr>Mainboard Schematic</vt:lpstr>
      <vt:lpstr>Mainboard PCB</vt:lpstr>
      <vt:lpstr>Power Supply Specifications</vt:lpstr>
      <vt:lpstr>Power Supply Schematic</vt:lpstr>
      <vt:lpstr>Power Supply PCB</vt:lpstr>
      <vt:lpstr>Testing – Power Supply</vt:lpstr>
      <vt:lpstr>Project Progress</vt:lpstr>
      <vt:lpstr>Financing</vt:lpstr>
      <vt:lpstr>Team Contributions</vt:lpstr>
      <vt:lpstr>Challenges</vt:lpstr>
      <vt:lpstr>If we had more time…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caleb phillips</cp:lastModifiedBy>
  <cp:revision>12</cp:revision>
  <dcterms:created xsi:type="dcterms:W3CDTF">2013-07-15T20:26:40Z</dcterms:created>
  <dcterms:modified xsi:type="dcterms:W3CDTF">2019-07-26T19:48:57Z</dcterms:modified>
</cp:coreProperties>
</file>